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56" r:id="rId2"/>
    <p:sldId id="302" r:id="rId3"/>
    <p:sldId id="268" r:id="rId4"/>
    <p:sldId id="301" r:id="rId5"/>
    <p:sldId id="303" r:id="rId6"/>
    <p:sldId id="259" r:id="rId7"/>
    <p:sldId id="260" r:id="rId8"/>
    <p:sldId id="304" r:id="rId9"/>
    <p:sldId id="271" r:id="rId10"/>
    <p:sldId id="296" r:id="rId11"/>
    <p:sldId id="258" r:id="rId12"/>
    <p:sldId id="305" r:id="rId13"/>
    <p:sldId id="269" r:id="rId14"/>
    <p:sldId id="265" r:id="rId15"/>
    <p:sldId id="297" r:id="rId16"/>
    <p:sldId id="298" r:id="rId17"/>
    <p:sldId id="299" r:id="rId18"/>
    <p:sldId id="300" r:id="rId19"/>
    <p:sldId id="308" r:id="rId20"/>
    <p:sldId id="309" r:id="rId21"/>
    <p:sldId id="306" r:id="rId22"/>
    <p:sldId id="307" r:id="rId23"/>
    <p:sldId id="267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  <p:bold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DM Serif Display" pitchFamily="2" charset="0"/>
      <p:regular r:id="rId32"/>
      <p: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001DBE-41AA-4934-843C-26EB5BDEFAF0}">
  <a:tblStyle styleId="{A8001DBE-41AA-4934-843C-26EB5BDEFA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334ABA-35D4-4A9D-A7F9-D47DED239E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30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68016a92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68016a92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C7BBB653-CA6F-6CAC-5571-AC975C3A8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B56925E3-4865-16B6-9C51-C000E602C2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7F31BD87-E1C2-422A-CBD4-F18969E5F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79D66910-E4E3-106D-98F8-896BFEE1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022474F7-0A5C-7212-85AD-90E0F71E1E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AD5C409D-0168-97A3-17B5-4688F2BDC6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89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23840154-10EC-8780-F729-4F0A58DD9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0AE5E87E-3C68-CBF3-F119-88AE407A0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E41AC3E4-83DB-9132-585A-D2D6838007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070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B2A40741-0494-478A-CAF8-20E5154EB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8EE158EE-BF82-1A0F-C22B-A1EBC49C4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32033411-E911-5CCA-4015-999A00E022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955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44F7AB68-1100-E54E-1A1E-ED3DD66F3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A78037C6-51AC-9275-28E2-EC33B18E7E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9A815524-6602-3C61-53D7-B0DDBCB25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403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64B748A5-E676-8C94-78F8-DF4C91FE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>
            <a:extLst>
              <a:ext uri="{FF2B5EF4-FFF2-40B4-BE49-F238E27FC236}">
                <a16:creationId xmlns:a16="http://schemas.microsoft.com/office/drawing/2014/main" id="{7208738F-4C08-CC26-2FBA-4789AA560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>
            <a:extLst>
              <a:ext uri="{FF2B5EF4-FFF2-40B4-BE49-F238E27FC236}">
                <a16:creationId xmlns:a16="http://schemas.microsoft.com/office/drawing/2014/main" id="{70CAA968-E916-4A5B-957D-EDCA24F37C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57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CAE2C770-CBF5-5C72-2098-3F56652F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84d99d1a72_0_57:notes">
            <a:extLst>
              <a:ext uri="{FF2B5EF4-FFF2-40B4-BE49-F238E27FC236}">
                <a16:creationId xmlns:a16="http://schemas.microsoft.com/office/drawing/2014/main" id="{6965DB55-18C9-298A-4408-CFD02379D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84d99d1a72_0_57:notes">
            <a:extLst>
              <a:ext uri="{FF2B5EF4-FFF2-40B4-BE49-F238E27FC236}">
                <a16:creationId xmlns:a16="http://schemas.microsoft.com/office/drawing/2014/main" id="{E7630033-75E5-6BA3-F70E-11AA1162C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17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74c2a6f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74c2a6f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800" y="372538"/>
            <a:ext cx="8791541" cy="4402838"/>
            <a:chOff x="-4800" y="372538"/>
            <a:chExt cx="8791541" cy="4402838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4800" y="372538"/>
              <a:ext cx="878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941" y="4770963"/>
              <a:ext cx="87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33275" y="377375"/>
              <a:ext cx="0" cy="439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1248000"/>
            <a:ext cx="3876000" cy="22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3464400"/>
            <a:ext cx="3876000" cy="431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5285675" y="365760"/>
            <a:ext cx="3528900" cy="478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423150" y="1496525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2"/>
          </p:nvPr>
        </p:nvSpPr>
        <p:spPr>
          <a:xfrm>
            <a:off x="3423150" y="2441513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3423150" y="3386513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4"/>
          </p:nvPr>
        </p:nvSpPr>
        <p:spPr>
          <a:xfrm>
            <a:off x="716550" y="1619675"/>
            <a:ext cx="2706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716554" y="2564663"/>
            <a:ext cx="2706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6"/>
          </p:nvPr>
        </p:nvSpPr>
        <p:spPr>
          <a:xfrm>
            <a:off x="716550" y="3509663"/>
            <a:ext cx="2704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9" name="Google Shape;139;p21"/>
          <p:cNvGrpSpPr/>
          <p:nvPr/>
        </p:nvGrpSpPr>
        <p:grpSpPr>
          <a:xfrm>
            <a:off x="-17547" y="372550"/>
            <a:ext cx="9179094" cy="4398425"/>
            <a:chOff x="-17547" y="372550"/>
            <a:chExt cx="9179094" cy="4398425"/>
          </a:xfrm>
        </p:grpSpPr>
        <p:cxnSp>
          <p:nvCxnSpPr>
            <p:cNvPr id="140" name="Google Shape;140;p21"/>
            <p:cNvCxnSpPr/>
            <p:nvPr/>
          </p:nvCxnSpPr>
          <p:spPr>
            <a:xfrm>
              <a:off x="-17547" y="372550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21"/>
            <p:cNvCxnSpPr/>
            <p:nvPr/>
          </p:nvCxnSpPr>
          <p:spPr>
            <a:xfrm>
              <a:off x="-11553" y="4770975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1"/>
          </p:nvPr>
        </p:nvSpPr>
        <p:spPr>
          <a:xfrm>
            <a:off x="1152409" y="1741546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2"/>
          </p:nvPr>
        </p:nvSpPr>
        <p:spPr>
          <a:xfrm>
            <a:off x="4695792" y="1741546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3"/>
          </p:nvPr>
        </p:nvSpPr>
        <p:spPr>
          <a:xfrm>
            <a:off x="1152409" y="3429811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4"/>
          </p:nvPr>
        </p:nvSpPr>
        <p:spPr>
          <a:xfrm>
            <a:off x="4695792" y="3429811"/>
            <a:ext cx="3291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5"/>
          </p:nvPr>
        </p:nvSpPr>
        <p:spPr>
          <a:xfrm>
            <a:off x="1152408" y="1248938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1152408" y="2937202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7"/>
          </p:nvPr>
        </p:nvSpPr>
        <p:spPr>
          <a:xfrm>
            <a:off x="4695761" y="1248938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8"/>
          </p:nvPr>
        </p:nvSpPr>
        <p:spPr>
          <a:xfrm>
            <a:off x="4695762" y="2937202"/>
            <a:ext cx="3291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-17547" y="372550"/>
            <a:ext cx="9179094" cy="4398425"/>
            <a:chOff x="-17547" y="372550"/>
            <a:chExt cx="9179094" cy="4398425"/>
          </a:xfrm>
        </p:grpSpPr>
        <p:cxnSp>
          <p:nvCxnSpPr>
            <p:cNvPr id="153" name="Google Shape;153;p22"/>
            <p:cNvCxnSpPr/>
            <p:nvPr/>
          </p:nvCxnSpPr>
          <p:spPr>
            <a:xfrm>
              <a:off x="-17547" y="372550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22"/>
            <p:cNvCxnSpPr/>
            <p:nvPr/>
          </p:nvCxnSpPr>
          <p:spPr>
            <a:xfrm>
              <a:off x="-11553" y="4770975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713065" y="1808037"/>
            <a:ext cx="2469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2"/>
          </p:nvPr>
        </p:nvSpPr>
        <p:spPr>
          <a:xfrm>
            <a:off x="3282140" y="1808042"/>
            <a:ext cx="2579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3"/>
          </p:nvPr>
        </p:nvSpPr>
        <p:spPr>
          <a:xfrm>
            <a:off x="713065" y="3335414"/>
            <a:ext cx="2469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4"/>
          </p:nvPr>
        </p:nvSpPr>
        <p:spPr>
          <a:xfrm>
            <a:off x="3282140" y="3335414"/>
            <a:ext cx="2579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5"/>
          </p:nvPr>
        </p:nvSpPr>
        <p:spPr>
          <a:xfrm>
            <a:off x="5961617" y="1808038"/>
            <a:ext cx="2469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6"/>
          </p:nvPr>
        </p:nvSpPr>
        <p:spPr>
          <a:xfrm>
            <a:off x="5961635" y="3335413"/>
            <a:ext cx="2469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7"/>
          </p:nvPr>
        </p:nvSpPr>
        <p:spPr>
          <a:xfrm>
            <a:off x="713065" y="1315432"/>
            <a:ext cx="2469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8"/>
          </p:nvPr>
        </p:nvSpPr>
        <p:spPr>
          <a:xfrm>
            <a:off x="3282141" y="1315432"/>
            <a:ext cx="2577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9"/>
          </p:nvPr>
        </p:nvSpPr>
        <p:spPr>
          <a:xfrm>
            <a:off x="5961620" y="1315432"/>
            <a:ext cx="2466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3"/>
          </p:nvPr>
        </p:nvSpPr>
        <p:spPr>
          <a:xfrm>
            <a:off x="713065" y="2842822"/>
            <a:ext cx="2469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4"/>
          </p:nvPr>
        </p:nvSpPr>
        <p:spPr>
          <a:xfrm>
            <a:off x="3282141" y="2842818"/>
            <a:ext cx="2577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15"/>
          </p:nvPr>
        </p:nvSpPr>
        <p:spPr>
          <a:xfrm>
            <a:off x="5961620" y="2842812"/>
            <a:ext cx="2469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None/>
              <a:defRPr sz="2400" b="1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grpSp>
        <p:nvGrpSpPr>
          <p:cNvPr id="169" name="Google Shape;169;p23"/>
          <p:cNvGrpSpPr/>
          <p:nvPr/>
        </p:nvGrpSpPr>
        <p:grpSpPr>
          <a:xfrm>
            <a:off x="329313" y="-30000"/>
            <a:ext cx="8489338" cy="5203500"/>
            <a:chOff x="329313" y="-30000"/>
            <a:chExt cx="8489338" cy="5203500"/>
          </a:xfrm>
        </p:grpSpPr>
        <p:cxnSp>
          <p:nvCxnSpPr>
            <p:cNvPr id="170" name="Google Shape;170;p23"/>
            <p:cNvCxnSpPr/>
            <p:nvPr/>
          </p:nvCxnSpPr>
          <p:spPr>
            <a:xfrm rot="5400000">
              <a:off x="-2272437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3"/>
            <p:cNvCxnSpPr/>
            <p:nvPr/>
          </p:nvCxnSpPr>
          <p:spPr>
            <a:xfrm rot="5400000">
              <a:off x="62169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5"/>
          <p:cNvGrpSpPr/>
          <p:nvPr/>
        </p:nvGrpSpPr>
        <p:grpSpPr>
          <a:xfrm>
            <a:off x="329313" y="-30000"/>
            <a:ext cx="8489338" cy="5203500"/>
            <a:chOff x="329313" y="-30000"/>
            <a:chExt cx="8489338" cy="5203500"/>
          </a:xfrm>
        </p:grpSpPr>
        <p:cxnSp>
          <p:nvCxnSpPr>
            <p:cNvPr id="183" name="Google Shape;183;p25"/>
            <p:cNvCxnSpPr/>
            <p:nvPr/>
          </p:nvCxnSpPr>
          <p:spPr>
            <a:xfrm rot="5400000">
              <a:off x="-2272437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5"/>
            <p:cNvCxnSpPr/>
            <p:nvPr/>
          </p:nvCxnSpPr>
          <p:spPr>
            <a:xfrm rot="5400000">
              <a:off x="62169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6"/>
          <p:cNvGrpSpPr/>
          <p:nvPr/>
        </p:nvGrpSpPr>
        <p:grpSpPr>
          <a:xfrm>
            <a:off x="-17547" y="372550"/>
            <a:ext cx="9179094" cy="4398425"/>
            <a:chOff x="-17547" y="372550"/>
            <a:chExt cx="9179094" cy="4398425"/>
          </a:xfrm>
        </p:grpSpPr>
        <p:cxnSp>
          <p:nvCxnSpPr>
            <p:cNvPr id="187" name="Google Shape;187;p26"/>
            <p:cNvCxnSpPr/>
            <p:nvPr/>
          </p:nvCxnSpPr>
          <p:spPr>
            <a:xfrm>
              <a:off x="-17547" y="372550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6"/>
            <p:cNvCxnSpPr/>
            <p:nvPr/>
          </p:nvCxnSpPr>
          <p:spPr>
            <a:xfrm>
              <a:off x="-11553" y="4770975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-17547" y="372550"/>
            <a:ext cx="9179094" cy="4398425"/>
            <a:chOff x="-17547" y="372550"/>
            <a:chExt cx="9179094" cy="4398425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-17547" y="372550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6"/>
            <p:cNvCxnSpPr/>
            <p:nvPr/>
          </p:nvCxnSpPr>
          <p:spPr>
            <a:xfrm>
              <a:off x="-11553" y="4770975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004050" y="448050"/>
            <a:ext cx="428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4004050" y="1511700"/>
            <a:ext cx="4284900" cy="26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333275" y="366800"/>
            <a:ext cx="3528900" cy="4781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8" name="Google Shape;48;p7"/>
          <p:cNvCxnSpPr/>
          <p:nvPr/>
        </p:nvCxnSpPr>
        <p:spPr>
          <a:xfrm rot="5400000">
            <a:off x="6216900" y="2571750"/>
            <a:ext cx="520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8"/>
          <p:cNvGrpSpPr/>
          <p:nvPr/>
        </p:nvGrpSpPr>
        <p:grpSpPr>
          <a:xfrm>
            <a:off x="-4800" y="372550"/>
            <a:ext cx="9182997" cy="4402825"/>
            <a:chOff x="-4800" y="372550"/>
            <a:chExt cx="9182997" cy="4402825"/>
          </a:xfrm>
        </p:grpSpPr>
        <p:cxnSp>
          <p:nvCxnSpPr>
            <p:cNvPr id="51" name="Google Shape;51;p8"/>
            <p:cNvCxnSpPr/>
            <p:nvPr/>
          </p:nvCxnSpPr>
          <p:spPr>
            <a:xfrm>
              <a:off x="-4800" y="372550"/>
              <a:ext cx="917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8"/>
            <p:cNvCxnSpPr/>
            <p:nvPr/>
          </p:nvCxnSpPr>
          <p:spPr>
            <a:xfrm>
              <a:off x="1197" y="4770975"/>
              <a:ext cx="9177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8"/>
            <p:cNvCxnSpPr/>
            <p:nvPr/>
          </p:nvCxnSpPr>
          <p:spPr>
            <a:xfrm>
              <a:off x="333275" y="377375"/>
              <a:ext cx="0" cy="439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9"/>
          <p:cNvGrpSpPr/>
          <p:nvPr/>
        </p:nvGrpSpPr>
        <p:grpSpPr>
          <a:xfrm>
            <a:off x="-23300" y="372738"/>
            <a:ext cx="9187500" cy="4398000"/>
            <a:chOff x="-23300" y="372738"/>
            <a:chExt cx="9187500" cy="4398000"/>
          </a:xfrm>
        </p:grpSpPr>
        <p:cxnSp>
          <p:nvCxnSpPr>
            <p:cNvPr id="57" name="Google Shape;57;p9"/>
            <p:cNvCxnSpPr/>
            <p:nvPr/>
          </p:nvCxnSpPr>
          <p:spPr>
            <a:xfrm rot="10800000">
              <a:off x="-19100" y="374900"/>
              <a:ext cx="918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9"/>
            <p:cNvCxnSpPr/>
            <p:nvPr/>
          </p:nvCxnSpPr>
          <p:spPr>
            <a:xfrm rot="10800000">
              <a:off x="-23300" y="4768750"/>
              <a:ext cx="9181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9"/>
            <p:cNvCxnSpPr/>
            <p:nvPr/>
          </p:nvCxnSpPr>
          <p:spPr>
            <a:xfrm>
              <a:off x="8810691" y="372738"/>
              <a:ext cx="0" cy="439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713225" y="3495800"/>
            <a:ext cx="6778500" cy="110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 hasCustomPrompt="1"/>
          </p:nvPr>
        </p:nvSpPr>
        <p:spPr>
          <a:xfrm>
            <a:off x="815225" y="153600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 hasCustomPrompt="1"/>
          </p:nvPr>
        </p:nvSpPr>
        <p:spPr>
          <a:xfrm>
            <a:off x="815225" y="2946541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3514500" y="153600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3514500" y="2946541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6213775" y="153600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6213775" y="2946541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719975" y="21825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3419250" y="21825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9"/>
          </p:nvPr>
        </p:nvSpPr>
        <p:spPr>
          <a:xfrm>
            <a:off x="6118525" y="21825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3"/>
          </p:nvPr>
        </p:nvSpPr>
        <p:spPr>
          <a:xfrm>
            <a:off x="719975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4"/>
          </p:nvPr>
        </p:nvSpPr>
        <p:spPr>
          <a:xfrm>
            <a:off x="3419250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5"/>
          </p:nvPr>
        </p:nvSpPr>
        <p:spPr>
          <a:xfrm>
            <a:off x="6118525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8" name="Google Shape;88;p13"/>
          <p:cNvGrpSpPr/>
          <p:nvPr/>
        </p:nvGrpSpPr>
        <p:grpSpPr>
          <a:xfrm>
            <a:off x="-17547" y="372538"/>
            <a:ext cx="9179094" cy="4398425"/>
            <a:chOff x="-17547" y="372538"/>
            <a:chExt cx="9179094" cy="4398425"/>
          </a:xfrm>
        </p:grpSpPr>
        <p:cxnSp>
          <p:nvCxnSpPr>
            <p:cNvPr id="89" name="Google Shape;89;p13"/>
            <p:cNvCxnSpPr/>
            <p:nvPr/>
          </p:nvCxnSpPr>
          <p:spPr>
            <a:xfrm>
              <a:off x="-17547" y="372538"/>
              <a:ext cx="917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-11553" y="4770963"/>
              <a:ext cx="917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7"/>
          <p:cNvCxnSpPr/>
          <p:nvPr/>
        </p:nvCxnSpPr>
        <p:spPr>
          <a:xfrm>
            <a:off x="356400" y="372538"/>
            <a:ext cx="881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110975" y="448050"/>
            <a:ext cx="4076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4110972" y="1675890"/>
            <a:ext cx="40767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>
            <a:spLocks noGrp="1"/>
          </p:cNvSpPr>
          <p:nvPr>
            <p:ph type="pic" idx="2"/>
          </p:nvPr>
        </p:nvSpPr>
        <p:spPr>
          <a:xfrm>
            <a:off x="3862175" y="2786075"/>
            <a:ext cx="4948500" cy="23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7"/>
          <p:cNvSpPr>
            <a:spLocks noGrp="1"/>
          </p:cNvSpPr>
          <p:nvPr>
            <p:ph type="pic" idx="3"/>
          </p:nvPr>
        </p:nvSpPr>
        <p:spPr>
          <a:xfrm flipH="1">
            <a:off x="333274" y="366800"/>
            <a:ext cx="3528900" cy="478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7" r:id="rId10"/>
    <p:sldLayoutId id="2147483668" r:id="rId11"/>
    <p:sldLayoutId id="2147483669" r:id="rId12"/>
    <p:sldLayoutId id="2147483671" r:id="rId13"/>
    <p:sldLayoutId id="2147483672" r:id="rId14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5285738" y="359119"/>
            <a:ext cx="3528900" cy="4781100"/>
          </a:xfrm>
          <a:prstGeom prst="rect">
            <a:avLst/>
          </a:prstGeom>
          <a:solidFill>
            <a:srgbClr val="485A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ctrTitle"/>
          </p:nvPr>
        </p:nvSpPr>
        <p:spPr>
          <a:xfrm>
            <a:off x="713224" y="1248000"/>
            <a:ext cx="4101663" cy="1323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EchoFrames</a:t>
            </a:r>
            <a:endParaRPr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713160" y="2464594"/>
            <a:ext cx="3876065" cy="72971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Echoframes</a:t>
            </a:r>
            <a:r>
              <a:rPr lang="en-US" sz="1200" dirty="0"/>
              <a:t> is an innovative photography project dedicated to visualizing environmental sustainability through compelling visual storytelling.</a:t>
            </a:r>
            <a:endParaRPr sz="1200" dirty="0"/>
          </a:p>
        </p:txBody>
      </p:sp>
      <p:pic>
        <p:nvPicPr>
          <p:cNvPr id="202" name="Google Shape;202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0276" r="10527"/>
          <a:stretch/>
        </p:blipFill>
        <p:spPr>
          <a:xfrm>
            <a:off x="5285675" y="365760"/>
            <a:ext cx="3529027" cy="47811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3700C992-27E6-5165-5698-35748FBF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>
            <a:extLst>
              <a:ext uri="{FF2B5EF4-FFF2-40B4-BE49-F238E27FC236}">
                <a16:creationId xmlns:a16="http://schemas.microsoft.com/office/drawing/2014/main" id="{B437D706-47D5-C37C-506B-86CC5AA33A0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152408" y="2937202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</a:t>
            </a:r>
            <a:endParaRPr dirty="0"/>
          </a:p>
        </p:txBody>
      </p:sp>
      <p:sp>
        <p:nvSpPr>
          <p:cNvPr id="335" name="Google Shape;335;p42">
            <a:extLst>
              <a:ext uri="{FF2B5EF4-FFF2-40B4-BE49-F238E27FC236}">
                <a16:creationId xmlns:a16="http://schemas.microsoft.com/office/drawing/2014/main" id="{4750AD3E-D08A-EE03-A69A-251F2E704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314" y="635793"/>
            <a:ext cx="7128685" cy="61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AND TECHNOLOGIES USED</a:t>
            </a:r>
            <a:endParaRPr dirty="0"/>
          </a:p>
        </p:txBody>
      </p:sp>
      <p:sp>
        <p:nvSpPr>
          <p:cNvPr id="336" name="Google Shape;336;p42">
            <a:extLst>
              <a:ext uri="{FF2B5EF4-FFF2-40B4-BE49-F238E27FC236}">
                <a16:creationId xmlns:a16="http://schemas.microsoft.com/office/drawing/2014/main" id="{8062EF49-E298-CE18-70EC-174FD80F1A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2409" y="1741546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Provides the fundamental structures of the website, including essential elements like headers, footers and sections.</a:t>
            </a:r>
            <a:endParaRPr dirty="0"/>
          </a:p>
        </p:txBody>
      </p:sp>
      <p:sp>
        <p:nvSpPr>
          <p:cNvPr id="337" name="Google Shape;337;p42">
            <a:extLst>
              <a:ext uri="{FF2B5EF4-FFF2-40B4-BE49-F238E27FC236}">
                <a16:creationId xmlns:a16="http://schemas.microsoft.com/office/drawing/2014/main" id="{057D35D3-E430-0B6C-7BAB-8F103FAB89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500595" y="1754296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Enhances the visual appeal through styling and  animations. Utilizes Flexbox for effective layout management and media queries for mobile responsiveness.</a:t>
            </a:r>
            <a:endParaRPr dirty="0"/>
          </a:p>
        </p:txBody>
      </p:sp>
      <p:sp>
        <p:nvSpPr>
          <p:cNvPr id="338" name="Google Shape;338;p42">
            <a:extLst>
              <a:ext uri="{FF2B5EF4-FFF2-40B4-BE49-F238E27FC236}">
                <a16:creationId xmlns:a16="http://schemas.microsoft.com/office/drawing/2014/main" id="{4DBB0FB0-FFFC-8A9D-0FB7-78B8ED73173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52409" y="3429811"/>
            <a:ext cx="3295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Utilizes high-quality visuals sourced from various photography genres to create an appealing and immersive user experience.</a:t>
            </a:r>
            <a:endParaRPr dirty="0"/>
          </a:p>
        </p:txBody>
      </p:sp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4C77DC8F-0119-5F5E-0B2C-6D375441814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564980" y="3438868"/>
            <a:ext cx="3231415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Facilitates navigation to genre-specific gallery pages, enriching user interaction and accessibility to content.</a:t>
            </a:r>
            <a:endParaRPr dirty="0"/>
          </a:p>
        </p:txBody>
      </p:sp>
      <p:sp>
        <p:nvSpPr>
          <p:cNvPr id="340" name="Google Shape;340;p42">
            <a:extLst>
              <a:ext uri="{FF2B5EF4-FFF2-40B4-BE49-F238E27FC236}">
                <a16:creationId xmlns:a16="http://schemas.microsoft.com/office/drawing/2014/main" id="{274C3D46-D0C5-DCA6-5391-84F201682E8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52408" y="1248938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HTML5</a:t>
            </a:r>
            <a:endParaRPr dirty="0"/>
          </a:p>
        </p:txBody>
      </p:sp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F9D0FE41-B7B4-8A8F-348B-921FF8CDDE9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564980" y="1239796"/>
            <a:ext cx="228370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CSS3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3FF9CACF-A147-418A-3C5C-7933C3812F67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564980" y="2952610"/>
            <a:ext cx="3291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External Links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D6BCB0-2E56-9F2F-815A-A3E2B5A8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5" y="1369174"/>
            <a:ext cx="744728" cy="7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BB1DD3-FCB5-E8FE-F005-44B164FA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078" y="1447728"/>
            <a:ext cx="537032" cy="6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DDEECAB-6794-D2C8-7870-6582352F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0" y="3029599"/>
            <a:ext cx="744728" cy="7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AB5C20A-6324-A10B-3E82-C43F81935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208" y="2811001"/>
            <a:ext cx="1233488" cy="12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89145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720000" y="640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AND SOLUTIONS </a:t>
            </a: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2"/>
          </p:nvPr>
        </p:nvSpPr>
        <p:spPr>
          <a:xfrm>
            <a:off x="815225" y="1536008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 idx="3"/>
          </p:nvPr>
        </p:nvSpPr>
        <p:spPr>
          <a:xfrm>
            <a:off x="815225" y="2946541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 idx="4"/>
          </p:nvPr>
        </p:nvSpPr>
        <p:spPr>
          <a:xfrm>
            <a:off x="3514500" y="1536008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5"/>
          </p:nvPr>
        </p:nvSpPr>
        <p:spPr>
          <a:xfrm>
            <a:off x="3514500" y="2946541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6"/>
          </p:nvPr>
        </p:nvSpPr>
        <p:spPr>
          <a:xfrm>
            <a:off x="6213775" y="1536008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title" idx="7"/>
          </p:nvPr>
        </p:nvSpPr>
        <p:spPr>
          <a:xfrm>
            <a:off x="6213775" y="2946541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719975" y="21825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 Design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8"/>
          </p:nvPr>
        </p:nvSpPr>
        <p:spPr>
          <a:xfrm>
            <a:off x="3419249" y="2182500"/>
            <a:ext cx="2699275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Slideshow Transtions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9"/>
          </p:nvPr>
        </p:nvSpPr>
        <p:spPr>
          <a:xfrm>
            <a:off x="6118524" y="2182500"/>
            <a:ext cx="2861169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User-Friendly Gallery</a:t>
            </a:r>
            <a:endParaRPr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13"/>
          </p:nvPr>
        </p:nvSpPr>
        <p:spPr>
          <a:xfrm>
            <a:off x="719975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CSS Media Queries</a:t>
            </a:r>
            <a:endParaRPr dirty="0"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14"/>
          </p:nvPr>
        </p:nvSpPr>
        <p:spPr>
          <a:xfrm>
            <a:off x="3419250" y="35930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 Animations</a:t>
            </a:r>
            <a:endParaRPr dirty="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15"/>
          </p:nvPr>
        </p:nvSpPr>
        <p:spPr>
          <a:xfrm>
            <a:off x="6213774" y="3644838"/>
            <a:ext cx="2930225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Categorized Galleries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2B73-1F9A-7A10-F709-47A4324C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PROTOTYPE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87CEB-D4CD-3CD4-DA37-DF612A7D3B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85277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713064" y="310220"/>
            <a:ext cx="7710936" cy="473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Prototyping the Website</a:t>
            </a:r>
            <a:endParaRPr dirty="0"/>
          </a:p>
        </p:txBody>
      </p:sp>
      <p:sp>
        <p:nvSpPr>
          <p:cNvPr id="348" name="Google Shape;348;p43"/>
          <p:cNvSpPr txBox="1">
            <a:spLocks noGrp="1"/>
          </p:cNvSpPr>
          <p:nvPr>
            <p:ph type="subTitle" idx="1"/>
          </p:nvPr>
        </p:nvSpPr>
        <p:spPr>
          <a:xfrm>
            <a:off x="713064" y="1490870"/>
            <a:ext cx="3493175" cy="1240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section displays a grid of four icons representing different categories of photos - Nature, Animals, Paradise, and Humans. These icons likely serve as entry points to browse and view photos within those categories.</a:t>
            </a:r>
          </a:p>
        </p:txBody>
      </p:sp>
      <p:sp>
        <p:nvSpPr>
          <p:cNvPr id="349" name="Google Shape;349;p43"/>
          <p:cNvSpPr txBox="1">
            <a:spLocks noGrp="1"/>
          </p:cNvSpPr>
          <p:nvPr>
            <p:ph type="subTitle" idx="2"/>
          </p:nvPr>
        </p:nvSpPr>
        <p:spPr>
          <a:xfrm>
            <a:off x="5077722" y="1464239"/>
            <a:ext cx="3228078" cy="1240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section for users to sign up and create an account on the website, including fields for name, email, password, and gender.</a:t>
            </a:r>
            <a:endParaRPr dirty="0"/>
          </a:p>
        </p:txBody>
      </p:sp>
      <p:sp>
        <p:nvSpPr>
          <p:cNvPr id="350" name="Google Shape;350;p43"/>
          <p:cNvSpPr txBox="1">
            <a:spLocks noGrp="1"/>
          </p:cNvSpPr>
          <p:nvPr>
            <p:ph type="subTitle" idx="3"/>
          </p:nvPr>
        </p:nvSpPr>
        <p:spPr>
          <a:xfrm>
            <a:off x="713064" y="3229686"/>
            <a:ext cx="3729396" cy="1413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prototype suggests that users will be able to showcase their own photography skills, share their creativity with the world, and browse through others' projects to find inspiration.</a:t>
            </a:r>
            <a:endParaRPr dirty="0"/>
          </a:p>
        </p:txBody>
      </p:sp>
      <p:sp>
        <p:nvSpPr>
          <p:cNvPr id="351" name="Google Shape;351;p43"/>
          <p:cNvSpPr txBox="1">
            <a:spLocks noGrp="1"/>
          </p:cNvSpPr>
          <p:nvPr>
            <p:ph type="subTitle" idx="4"/>
          </p:nvPr>
        </p:nvSpPr>
        <p:spPr>
          <a:xfrm>
            <a:off x="9928860" y="3787140"/>
            <a:ext cx="102356" cy="1001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43"/>
          <p:cNvSpPr txBox="1">
            <a:spLocks noGrp="1"/>
          </p:cNvSpPr>
          <p:nvPr>
            <p:ph type="subTitle" idx="7"/>
          </p:nvPr>
        </p:nvSpPr>
        <p:spPr>
          <a:xfrm>
            <a:off x="713065" y="1017721"/>
            <a:ext cx="2469300" cy="473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Gallery</a:t>
            </a:r>
            <a:endParaRPr dirty="0"/>
          </a:p>
        </p:txBody>
      </p:sp>
      <p:sp>
        <p:nvSpPr>
          <p:cNvPr id="353" name="Google Shape;353;p43"/>
          <p:cNvSpPr txBox="1">
            <a:spLocks noGrp="1"/>
          </p:cNvSpPr>
          <p:nvPr>
            <p:ph type="subTitle" idx="8"/>
          </p:nvPr>
        </p:nvSpPr>
        <p:spPr>
          <a:xfrm>
            <a:off x="5057601" y="1017721"/>
            <a:ext cx="2577300" cy="473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Account</a:t>
            </a:r>
            <a:endParaRPr dirty="0"/>
          </a:p>
        </p:txBody>
      </p:sp>
      <p:sp>
        <p:nvSpPr>
          <p:cNvPr id="354" name="Google Shape;354;p43"/>
          <p:cNvSpPr txBox="1">
            <a:spLocks noGrp="1"/>
          </p:cNvSpPr>
          <p:nvPr>
            <p:ph type="subTitle" idx="9"/>
          </p:nvPr>
        </p:nvSpPr>
        <p:spPr>
          <a:xfrm>
            <a:off x="5082213" y="2678174"/>
            <a:ext cx="2466900" cy="473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355" name="Google Shape;355;p43"/>
          <p:cNvSpPr txBox="1">
            <a:spLocks noGrp="1"/>
          </p:cNvSpPr>
          <p:nvPr>
            <p:ph type="subTitle" idx="5"/>
          </p:nvPr>
        </p:nvSpPr>
        <p:spPr>
          <a:xfrm>
            <a:off x="5082212" y="3136806"/>
            <a:ext cx="3341787" cy="1240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section provides an overview of the </a:t>
            </a:r>
            <a:r>
              <a:rPr lang="en-US" dirty="0" err="1"/>
              <a:t>EchoFrames</a:t>
            </a:r>
            <a:r>
              <a:rPr lang="en-US" dirty="0"/>
              <a:t> project, emphasizing their mission to capture the beauty of life through photography and create a platform for visual storytelling and environmental advocacy.</a:t>
            </a:r>
            <a:endParaRPr dirty="0"/>
          </a:p>
        </p:txBody>
      </p:sp>
      <p:sp>
        <p:nvSpPr>
          <p:cNvPr id="357" name="Google Shape;357;p43"/>
          <p:cNvSpPr txBox="1">
            <a:spLocks noGrp="1"/>
          </p:cNvSpPr>
          <p:nvPr>
            <p:ph type="subTitle" idx="13"/>
          </p:nvPr>
        </p:nvSpPr>
        <p:spPr>
          <a:xfrm>
            <a:off x="713064" y="2756537"/>
            <a:ext cx="2579701" cy="448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Features</a:t>
            </a:r>
            <a:endParaRPr dirty="0"/>
          </a:p>
        </p:txBody>
      </p:sp>
      <p:sp>
        <p:nvSpPr>
          <p:cNvPr id="358" name="Google Shape;358;p43"/>
          <p:cNvSpPr txBox="1">
            <a:spLocks noGrp="1"/>
          </p:cNvSpPr>
          <p:nvPr>
            <p:ph type="subTitle" idx="14"/>
          </p:nvPr>
        </p:nvSpPr>
        <p:spPr>
          <a:xfrm flipH="1">
            <a:off x="5859441" y="5732815"/>
            <a:ext cx="1883142" cy="4791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43"/>
          <p:cNvSpPr txBox="1">
            <a:spLocks noGrp="1"/>
          </p:cNvSpPr>
          <p:nvPr>
            <p:ph type="subTitle" idx="15"/>
          </p:nvPr>
        </p:nvSpPr>
        <p:spPr>
          <a:xfrm>
            <a:off x="5961620" y="5732815"/>
            <a:ext cx="2469300" cy="4791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6FB33-2D45-B746-2E63-5A2A12746CF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961635" y="5814391"/>
            <a:ext cx="2469300" cy="397566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/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379B4-CCC9-E169-4816-B7E31FB1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66" y="113492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17C9E-3D81-DB9F-882D-1130B74AD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672" y="1152125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F4DF8-FDD2-75EF-A50A-5EDE6FC55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2057" y="1157527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F843F-CE2B-7F0F-4C19-7D5E04099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6442" y="1159973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8BF370-9C73-9031-7230-5ECD29F9F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8923" y="1134920"/>
            <a:ext cx="7051040" cy="3426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A57F44-6BB0-8DC7-0E96-1E2E8319F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93257" y="1152125"/>
            <a:ext cx="6969410" cy="344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94FB9-92B2-AEC0-BEEA-07489D1956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35961" y="1172042"/>
            <a:ext cx="6899650" cy="340131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FF0C3BB8-8E53-4F04-0554-16F69107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48D03A4C-451F-91B7-7135-B3411AEDC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4335" y="514350"/>
            <a:ext cx="6683339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E6BB3CC7-C494-6D54-342C-CD092D4DE7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83955-181D-217E-5E2D-D9400960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0432" y="121999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D37FB-BB54-4EDB-7284-EC002A6AB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052" y="1227838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262A0-3D8D-20CC-3A3A-D88D6AB8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485" y="1225392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E3E45-C003-994F-D82B-E1F7680F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0870" y="1227838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30F5CE-BE2D-EABB-15FD-B09696407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53351" y="1202785"/>
            <a:ext cx="7051040" cy="34263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6C5C31-CABC-536A-F144-119F31EB9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4855" y="1188004"/>
            <a:ext cx="6969410" cy="3441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82130-46A6-3D0C-D079-55C629AA14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7559" y="1207921"/>
            <a:ext cx="6899650" cy="3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7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F9D9C2CC-386E-EF16-9A68-320F03B3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2C8F2D2A-EA55-CDF5-29D9-A43B932F0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9484EB4C-9FCA-3AF5-A826-6457224978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C614B-7855-443B-6733-EB605272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74817" y="121999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04AFE-1EED-8E19-E75C-F1A0E70F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12285" y="1219990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14BD8-66C8-0894-92C3-F34027F82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100" y="1225392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EAF795-08E2-C15C-229C-4C83A01E5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485" y="1227838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62B833-0558-CE4F-0A6A-3DF336E8E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8966" y="1202785"/>
            <a:ext cx="7051040" cy="34263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9A106D-ADFC-2420-A50A-A0115997E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07863" y="1219990"/>
            <a:ext cx="6969410" cy="3441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A51963-8187-F347-3E90-0238B0DAC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50567" y="1239907"/>
            <a:ext cx="6899650" cy="3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6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095E309C-8339-E2EA-C52E-6EA676C1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A9055A31-E307-EA46-BFE3-941D6F0E4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A49CA10C-E30F-449D-C80F-B503353D02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BCC7B-18BC-E755-F5C3-2EA9FA4C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87298" y="121999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C492D-6556-6153-54CC-A929F88EF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24766" y="1219990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629D4-81CE-98A6-A1D4-CF078D291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0381" y="1225392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04CF9C-6EA8-62F8-9140-C14936420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004" y="1227838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BE7059-6E34-57D5-0E47-5DD7D9BC2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485" y="1202785"/>
            <a:ext cx="7051040" cy="34263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227180-7730-37A7-6D4F-23ECCBE4E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5382" y="1188004"/>
            <a:ext cx="6969410" cy="3441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BF49F5-FF44-77A8-C95E-91AF6F548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38086" y="1207921"/>
            <a:ext cx="6899650" cy="3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49FF26B1-F177-B5D3-A57C-6FC30B92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B959ED11-E865-898E-E38E-C736E2487B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460EA7E3-43F9-0EA6-C764-B2FB03F0DE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EDA67-69FE-F20D-3D5B-F9AE90B44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07151" y="1219990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92397-05D8-96DD-42E2-CC8F189C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144619" y="1219990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55FA-C260-4A27-53A6-33FD09574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60234" y="1225392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384224-52CB-673B-1408-AB4944BD0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75849" y="1227838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087240-926B-65C0-8998-A19E6CEFC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243" y="1227838"/>
            <a:ext cx="7051040" cy="34263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72CD46-1786-7700-DD27-13F04717A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603" y="1227838"/>
            <a:ext cx="6969410" cy="3441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1E50A-8C87-53C4-19BC-113EF8848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6307" y="1247755"/>
            <a:ext cx="6899650" cy="3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4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AEB9E290-F3AC-A1F9-6121-50E55C57D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D09F0A75-2CD3-5B67-A79F-ABBB6352E8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A87C53D9-11E6-BF8A-299B-B281CAA46B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B4E62-33EA-CE11-6FC6-4D0C4F1D2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46106" y="1194937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00C12-BAEE-BBF4-6073-FA0B0D51E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383574" y="1194937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2E313-1522-84D4-4DFB-A464EA6CF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299189" y="1200339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1376D-E436-8840-DC13-92DFACC4E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14804" y="1202785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1CA1AF-DA06-6221-C494-C15DC21EF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4712" y="1202785"/>
            <a:ext cx="7051040" cy="34263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605685-D60F-C3B7-A62C-697662A76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48" y="1202785"/>
            <a:ext cx="6969410" cy="3441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C48565-B0AB-57AC-26D4-87EEF752C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352" y="1222702"/>
            <a:ext cx="6899650" cy="3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26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C496-1E12-AEC7-88B7-ED51608F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EMPATHIZE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79AB6-4827-E582-0D8D-19D40C332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399A99-426E-DDC1-20E6-EA3775C4C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91" y="2164466"/>
            <a:ext cx="3342552" cy="258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5838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BB3C1318-DD96-EB8D-03D4-9F766C46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FF28C97F-63F7-D13A-3D5D-16D86E7B15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349" y="514350"/>
            <a:ext cx="3101325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789A1DBA-9C99-43E7-4459-698E45E99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6350" y="1693068"/>
            <a:ext cx="3101322" cy="72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0D5A7-37A7-AA59-D4BD-8054E832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056934" y="1200073"/>
            <a:ext cx="6893719" cy="340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CB7AE-7291-2CD3-5B7C-82FDCA1FF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94402" y="1200073"/>
            <a:ext cx="6915572" cy="340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C926F-C861-977B-BE9B-36FB4DC94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910017" y="1205475"/>
            <a:ext cx="6915572" cy="340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7619A-9DC3-9669-0C21-26F7A67B8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825632" y="1207921"/>
            <a:ext cx="6943668" cy="340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F11A7D-45FF-4028-C667-3A71BBB25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705540" y="1207921"/>
            <a:ext cx="7051040" cy="34263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A51C3-6DEF-217D-77D7-153E2EA7F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06180" y="1207921"/>
            <a:ext cx="6969410" cy="3441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ACC44-9FA1-32AB-374D-D8CA31C68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524" y="1227838"/>
            <a:ext cx="6899650" cy="3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34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47396-5032-9F82-F0CB-69E47785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FEEDBACK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3A893-C2B8-B9C8-4B92-CFBE09F51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61FBFB-B79E-BB30-797D-3F45034B4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1871663"/>
            <a:ext cx="3069431" cy="306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580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F0CE-18B6-5E9A-8528-16AA7A9F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634631"/>
            <a:ext cx="7704000" cy="572700"/>
          </a:xfrm>
        </p:spPr>
        <p:txBody>
          <a:bodyPr/>
          <a:lstStyle/>
          <a:p>
            <a:r>
              <a:rPr lang="en-US" dirty="0"/>
              <a:t>FEEDBACKS AND SOLUTIONS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FD28A-5F26-806A-DEFA-B34EC33F5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User complaint about Website being too dark so the website theme was altered and light </a:t>
            </a:r>
            <a:r>
              <a:rPr lang="en-US" dirty="0" err="1"/>
              <a:t>colours</a:t>
            </a:r>
            <a:r>
              <a:rPr lang="en-US" dirty="0"/>
              <a:t> were used instead.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8F428F-E09B-23FA-E1CF-6324CDC64C0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The user recommended to add visual icons for navigation buttons used for different genres of photos. 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566E88-C5CE-C0FE-1968-7F19D6F999F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User recommended to add links to similar websites for more ideas, we added the same.</a:t>
            </a:r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BE62994-1BAF-DCFB-A884-855388EA6C6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Feedback 1: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7E9CB07-43A6-71A2-6A3C-9AAA4E37094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Feedback 2: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0A3DFA-ED0C-E901-F795-40A93F56B66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Feedback 3:</a:t>
            </a:r>
          </a:p>
        </p:txBody>
      </p:sp>
    </p:spTree>
    <p:extLst>
      <p:ext uri="{BB962C8B-B14F-4D97-AF65-F5344CB8AC3E}">
        <p14:creationId xmlns:p14="http://schemas.microsoft.com/office/powerpoint/2010/main" val="352438456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92" b="169"/>
          <a:stretch/>
        </p:blipFill>
        <p:spPr>
          <a:xfrm>
            <a:off x="0" y="-14875"/>
            <a:ext cx="9144003" cy="5158499"/>
          </a:xfrm>
          <a:prstGeom prst="rect">
            <a:avLst/>
          </a:prstGeom>
        </p:spPr>
      </p:pic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713225" y="3495800"/>
            <a:ext cx="6778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"Creativity is the key to unlocking your true potential"</a:t>
            </a:r>
            <a:endParaRPr/>
          </a:p>
        </p:txBody>
      </p:sp>
      <p:grpSp>
        <p:nvGrpSpPr>
          <p:cNvPr id="327" name="Google Shape;327;p41"/>
          <p:cNvGrpSpPr/>
          <p:nvPr/>
        </p:nvGrpSpPr>
        <p:grpSpPr>
          <a:xfrm>
            <a:off x="329313" y="-30000"/>
            <a:ext cx="8489338" cy="5203500"/>
            <a:chOff x="329313" y="-30000"/>
            <a:chExt cx="8489338" cy="5203500"/>
          </a:xfrm>
        </p:grpSpPr>
        <p:cxnSp>
          <p:nvCxnSpPr>
            <p:cNvPr id="328" name="Google Shape;328;p41"/>
            <p:cNvCxnSpPr/>
            <p:nvPr/>
          </p:nvCxnSpPr>
          <p:spPr>
            <a:xfrm rot="5400000">
              <a:off x="-2272437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41"/>
            <p:cNvCxnSpPr/>
            <p:nvPr/>
          </p:nvCxnSpPr>
          <p:spPr>
            <a:xfrm rot="5400000">
              <a:off x="62169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subTitle" idx="6"/>
          </p:nvPr>
        </p:nvSpPr>
        <p:spPr>
          <a:xfrm>
            <a:off x="-5028473" y="3429802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1072047" y="438690"/>
            <a:ext cx="7704000" cy="61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Users : Empathy Mapping</a:t>
            </a:r>
            <a:endParaRPr dirty="0"/>
          </a:p>
        </p:txBody>
      </p:sp>
      <p:sp>
        <p:nvSpPr>
          <p:cNvPr id="336" name="Google Shape;336;p42"/>
          <p:cNvSpPr txBox="1">
            <a:spLocks noGrp="1"/>
          </p:cNvSpPr>
          <p:nvPr>
            <p:ph type="subTitle" idx="1"/>
          </p:nvPr>
        </p:nvSpPr>
        <p:spPr>
          <a:xfrm>
            <a:off x="83590" y="942360"/>
            <a:ext cx="3953237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5435" algn="ctr">
              <a:lnSpc>
                <a:spcPct val="120000"/>
              </a:lnSpc>
              <a:spcBef>
                <a:spcPts val="1525"/>
              </a:spcBef>
            </a:pP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"I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want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a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sleek,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professional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website</a:t>
            </a:r>
            <a:r>
              <a:rPr lang="en-US" sz="1400" spc="-5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to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showcase my work."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15290" marR="109220" algn="ctr">
              <a:lnSpc>
                <a:spcPct val="120000"/>
              </a:lnSpc>
              <a:spcBef>
                <a:spcPts val="75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"My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photos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should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speak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for</a:t>
            </a:r>
            <a:r>
              <a:rPr lang="en-US" sz="1400" spc="-3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themselves without too much clutter."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15290" marR="109220" algn="ctr">
              <a:lnSpc>
                <a:spcPct val="126000"/>
              </a:lnSpc>
            </a:pP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"I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want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easy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navigation</a:t>
            </a:r>
            <a:r>
              <a:rPr lang="en-US" sz="1400" spc="-5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for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my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visitors."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2"/>
          </p:nvPr>
        </p:nvSpPr>
        <p:spPr>
          <a:xfrm>
            <a:off x="6447383" y="974178"/>
            <a:ext cx="2613027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5290" marR="109220" algn="ctr">
              <a:lnSpc>
                <a:spcPct val="120000"/>
              </a:lnSpc>
              <a:spcBef>
                <a:spcPts val="1525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"Is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my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work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good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enough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to</a:t>
            </a:r>
            <a:r>
              <a:rPr lang="en-US" sz="1400" spc="-4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attract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clients?"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15290" marR="109220" algn="ctr">
              <a:lnSpc>
                <a:spcPct val="120000"/>
              </a:lnSpc>
              <a:spcBef>
                <a:spcPts val="285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"How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will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clients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contact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me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through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website?"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338" name="Google Shape;338;p42"/>
          <p:cNvSpPr txBox="1">
            <a:spLocks noGrp="1"/>
          </p:cNvSpPr>
          <p:nvPr>
            <p:ph type="subTitle" idx="3"/>
          </p:nvPr>
        </p:nvSpPr>
        <p:spPr>
          <a:xfrm>
            <a:off x="-208882" y="2721802"/>
            <a:ext cx="426832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5290" marR="109220" algn="ctr">
              <a:lnSpc>
                <a:spcPct val="120000"/>
              </a:lnSpc>
              <a:spcBef>
                <a:spcPts val="1600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Browse competitor websites for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inspiration.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560070" marR="254635" indent="-635" algn="ctr">
              <a:lnSpc>
                <a:spcPct val="123000"/>
              </a:lnSpc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Constantly tweak and upload images. Share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their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website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on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social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media</a:t>
            </a:r>
            <a:r>
              <a:rPr lang="en-US" sz="1400" spc="-2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or professional platforms.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15290" marR="111125" algn="ctr">
              <a:lnSpc>
                <a:spcPts val="1315"/>
              </a:lnSpc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Respond</a:t>
            </a:r>
            <a:r>
              <a:rPr lang="en-US" sz="1400" spc="-6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to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inquiries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via</a:t>
            </a:r>
            <a:r>
              <a:rPr lang="en-US" sz="1400" spc="-6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email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or</a:t>
            </a:r>
            <a:r>
              <a:rPr lang="en-US" sz="1400" spc="-6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forms.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9" name="Google Shape;339;p42"/>
          <p:cNvSpPr txBox="1">
            <a:spLocks noGrp="1"/>
          </p:cNvSpPr>
          <p:nvPr>
            <p:ph type="subTitle" idx="4"/>
          </p:nvPr>
        </p:nvSpPr>
        <p:spPr>
          <a:xfrm>
            <a:off x="5988625" y="2571750"/>
            <a:ext cx="2787422" cy="268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5290" marR="109220" algn="ctr">
              <a:lnSpc>
                <a:spcPct val="122000"/>
              </a:lnSpc>
              <a:spcBef>
                <a:spcPts val="1520"/>
              </a:spcBef>
            </a:pP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Excited about displaying their best work. Nervous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about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their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site’s</a:t>
            </a:r>
            <a:r>
              <a:rPr lang="en-US" sz="1400" spc="-7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 err="1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drst</a:t>
            </a:r>
            <a:r>
              <a:rPr lang="en-US" sz="1400" spc="-75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14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impression. Anxious about missing out on potential </a:t>
            </a:r>
            <a:r>
              <a:rPr lang="en-US" sz="1400" spc="-1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clients.</a:t>
            </a:r>
            <a:endParaRPr lang="en-IN" sz="14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340" name="Google Shape;340;p42"/>
          <p:cNvSpPr txBox="1">
            <a:spLocks noGrp="1"/>
          </p:cNvSpPr>
          <p:nvPr>
            <p:ph type="subTitle" idx="5"/>
          </p:nvPr>
        </p:nvSpPr>
        <p:spPr>
          <a:xfrm>
            <a:off x="-4881853" y="2690902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41" name="Google Shape;341;p42"/>
          <p:cNvSpPr txBox="1">
            <a:spLocks noGrp="1"/>
          </p:cNvSpPr>
          <p:nvPr>
            <p:ph type="subTitle" idx="7"/>
          </p:nvPr>
        </p:nvSpPr>
        <p:spPr>
          <a:xfrm>
            <a:off x="-5028473" y="2959214"/>
            <a:ext cx="329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42"/>
          <p:cNvSpPr txBox="1">
            <a:spLocks noGrp="1"/>
          </p:cNvSpPr>
          <p:nvPr>
            <p:ph type="subTitle" idx="8"/>
          </p:nvPr>
        </p:nvSpPr>
        <p:spPr>
          <a:xfrm>
            <a:off x="-5028473" y="3429802"/>
            <a:ext cx="3291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80DB43F-9FA3-7298-B90E-78AB847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6" y="1248928"/>
            <a:ext cx="3953237" cy="31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42CD-922B-F507-44F4-066B889D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96C2-8DE0-6A82-A47F-83052F5D6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408" y="1286552"/>
            <a:ext cx="7470097" cy="2816167"/>
          </a:xfrm>
        </p:spPr>
        <p:txBody>
          <a:bodyPr/>
          <a:lstStyle/>
          <a:p>
            <a:r>
              <a:rPr lang="en-US" b="1" dirty="0"/>
              <a:t>Age:</a:t>
            </a:r>
            <a:r>
              <a:rPr lang="en-US" dirty="0"/>
              <a:t> 21</a:t>
            </a:r>
            <a:br>
              <a:rPr lang="en-US" dirty="0"/>
            </a:br>
            <a:r>
              <a:rPr lang="en-US" b="1" dirty="0"/>
              <a:t>Location:</a:t>
            </a:r>
            <a:r>
              <a:rPr lang="en-US" dirty="0"/>
              <a:t> Delhi, India</a:t>
            </a:r>
            <a:br>
              <a:rPr lang="en-US" dirty="0"/>
            </a:br>
            <a:r>
              <a:rPr lang="en-US" b="1" dirty="0"/>
              <a:t>Occupation:</a:t>
            </a:r>
            <a:r>
              <a:rPr lang="en-US" dirty="0"/>
              <a:t> Media Studies Student (3rd Year)</a:t>
            </a:r>
          </a:p>
          <a:p>
            <a:r>
              <a:rPr lang="en-US" b="1" dirty="0"/>
              <a:t>Background:</a:t>
            </a:r>
            <a:br>
              <a:rPr lang="en-US" dirty="0"/>
            </a:br>
            <a:r>
              <a:rPr lang="en-US" dirty="0"/>
              <a:t>Riya is a self-taught photographer passionate about street and event photography. She covers college events and takes small freelance gigs to fund her dream of becoming a professional photographer.</a:t>
            </a:r>
          </a:p>
          <a:p>
            <a:r>
              <a:rPr lang="en-US" b="1" dirty="0"/>
              <a:t>Goals: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Showcase her portfolio online.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Attract gigs and collaborations.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Connect with mentors and peers.</a:t>
            </a:r>
          </a:p>
          <a:p>
            <a:r>
              <a:rPr lang="en-US" b="1" dirty="0"/>
              <a:t>Needs: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simple, affordable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Organized photo categories (e.g., Events, Portraits).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Social media integration and a contact form.</a:t>
            </a:r>
          </a:p>
          <a:p>
            <a:r>
              <a:rPr lang="en-US" b="1" dirty="0"/>
              <a:t>Pain Points: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Budget constraints for gear and website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Difficulty balancing college and photography.</a:t>
            </a:r>
          </a:p>
          <a:p>
            <a:pPr marL="152400" indent="0"/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4D9B87-6DE7-A5DB-0A2D-0D85E58579D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739209" y="5538870"/>
            <a:ext cx="3295800" cy="923400"/>
          </a:xfrm>
        </p:spPr>
        <p:txBody>
          <a:bodyPr/>
          <a:lstStyle/>
          <a:p>
            <a:pPr marL="152400" indent="0"/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076D66-231A-FABF-A587-BB9113F650B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52408" y="6095560"/>
            <a:ext cx="3295800" cy="923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CEE54CD-FA0C-E798-1384-2862C355890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631592" y="4928100"/>
            <a:ext cx="3291300" cy="923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2E54DD5-4BD0-B254-4989-99C986EB4B1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204657" y="964966"/>
            <a:ext cx="3295800" cy="492600"/>
          </a:xfrm>
        </p:spPr>
        <p:txBody>
          <a:bodyPr/>
          <a:lstStyle/>
          <a:p>
            <a:r>
              <a:rPr lang="en-US" dirty="0"/>
              <a:t>Shubhangi- Student </a:t>
            </a:r>
            <a:endParaRPr lang="en-IN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A1E0D98-83B8-881F-A9B1-4D09C7B905F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909645" y="6000570"/>
            <a:ext cx="3605330" cy="492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BABDFEF-EC92-D594-E652-13579F9EBBE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627092" y="5595005"/>
            <a:ext cx="3295800" cy="492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628B8F6-9EEA-3281-9430-49544442C87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514975" y="5060761"/>
            <a:ext cx="3291300" cy="492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428E3B-1F40-1F9F-FFBC-71DD67FB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2" y="1141486"/>
            <a:ext cx="912855" cy="126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61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F592-E7D7-9927-3C31-8E506174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DEFINE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6417E-8CC1-595B-5A8D-A4FFDC462C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381ADE-3549-ECB0-0E57-B45D4F1E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892" y="2417605"/>
            <a:ext cx="2234215" cy="234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3731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4082631" y="862388"/>
            <a:ext cx="428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1"/>
          </p:nvPr>
        </p:nvSpPr>
        <p:spPr>
          <a:xfrm>
            <a:off x="4004050" y="1864518"/>
            <a:ext cx="4582738" cy="2248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an era of digital creativity, photographers and visual artists lack a comprehensive platform that allows them to not only showcase their own diverse photographic genres—including Human Photography, Wildlife, and Nature—but also provide a collaborative space where other creators can upload and share their work. The challenge is developing a dynamic, user-friendly website that serves as both a personal portfolio and a community-driven visual storytelling platform, enabling seamless exploration, interaction, and shared creative expression across multiple photography genres</a:t>
            </a:r>
            <a:endParaRPr dirty="0"/>
          </a:p>
        </p:txBody>
      </p:sp>
      <p:pic>
        <p:nvPicPr>
          <p:cNvPr id="235" name="Google Shape;235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849" b="4849"/>
          <a:stretch/>
        </p:blipFill>
        <p:spPr>
          <a:xfrm>
            <a:off x="333275" y="366800"/>
            <a:ext cx="3529027" cy="478110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16550" y="6575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Key Goals</a:t>
            </a:r>
            <a:endParaRPr dirty="0"/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4"/>
          </p:nvPr>
        </p:nvSpPr>
        <p:spPr>
          <a:xfrm>
            <a:off x="716550" y="1507921"/>
            <a:ext cx="2706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Engagement</a:t>
            </a:r>
            <a:endParaRPr dirty="0"/>
          </a:p>
        </p:txBody>
      </p:sp>
      <p:sp>
        <p:nvSpPr>
          <p:cNvPr id="242" name="Google Shape;242;p34"/>
          <p:cNvSpPr txBox="1">
            <a:spLocks noGrp="1"/>
          </p:cNvSpPr>
          <p:nvPr>
            <p:ph type="subTitle" idx="5"/>
          </p:nvPr>
        </p:nvSpPr>
        <p:spPr>
          <a:xfrm>
            <a:off x="716550" y="2493120"/>
            <a:ext cx="2706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Inspiring Design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subTitle" idx="1"/>
          </p:nvPr>
        </p:nvSpPr>
        <p:spPr>
          <a:xfrm>
            <a:off x="3423150" y="1496525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Offer a seemless browsing and uploading experience to enhance user satisfaction anf interaction with the platform.</a:t>
            </a:r>
            <a:endParaRPr dirty="0"/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2"/>
          </p:nvPr>
        </p:nvSpPr>
        <p:spPr>
          <a:xfrm>
            <a:off x="3423150" y="2441519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Creates visually stunning pages that resonate with users ensuring aesthetic appeal and functionality enhance the overall user experience.</a:t>
            </a:r>
            <a:endParaRPr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3"/>
          </p:nvPr>
        </p:nvSpPr>
        <p:spPr>
          <a:xfrm>
            <a:off x="3423150" y="3386513"/>
            <a:ext cx="5004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Facilitate connections between photography enthusiasts, encouraging collaborations, sharing and support within the community.</a:t>
            </a:r>
            <a:endParaRPr dirty="0"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6"/>
          </p:nvPr>
        </p:nvSpPr>
        <p:spPr>
          <a:xfrm>
            <a:off x="716550" y="3478319"/>
            <a:ext cx="2704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Building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2551-24BE-5DB7-37A5-25D4E2BA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256" y="1189100"/>
            <a:ext cx="4872900" cy="1964400"/>
          </a:xfrm>
        </p:spPr>
        <p:txBody>
          <a:bodyPr/>
          <a:lstStyle/>
          <a:p>
            <a:r>
              <a:rPr lang="en-US" sz="6000" dirty="0"/>
              <a:t>IDEATE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98A2D-9E1C-9042-AF35-2F31BC4BB9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567B15-8289-BCF5-3659-6C4706EB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675304"/>
            <a:ext cx="2781300" cy="20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7520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>
            <a:spLocks noGrp="1"/>
          </p:cNvSpPr>
          <p:nvPr>
            <p:ph type="title"/>
          </p:nvPr>
        </p:nvSpPr>
        <p:spPr>
          <a:xfrm>
            <a:off x="321469" y="671831"/>
            <a:ext cx="8102531" cy="653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Process Insights</a:t>
            </a:r>
            <a:endParaRPr dirty="0"/>
          </a:p>
        </p:txBody>
      </p:sp>
      <p:sp>
        <p:nvSpPr>
          <p:cNvPr id="376" name="Google Shape;376;p45"/>
          <p:cNvSpPr txBox="1"/>
          <p:nvPr/>
        </p:nvSpPr>
        <p:spPr>
          <a:xfrm>
            <a:off x="6066692" y="2707227"/>
            <a:ext cx="2548671" cy="4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Responsive Design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6066690" y="3062200"/>
            <a:ext cx="2548671" cy="121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Ensured compatibility across devices, providing a seamless experience on desktops, tablets, and smartphones.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6315850" y="1325385"/>
            <a:ext cx="2056625" cy="53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UI/UX Design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6122195" y="1817987"/>
            <a:ext cx="2493166" cy="86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Focused on simplicity, vibrancy, and smooth transitions to engage users effectively.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371476" y="2685676"/>
            <a:ext cx="2802806" cy="46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WireFraming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371476" y="3062200"/>
            <a:ext cx="2303438" cy="68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Created layout drafts to facilitate easy navigation and enhance user experience.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321470" y="1107280"/>
            <a:ext cx="2802807" cy="75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Intitial Planning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321470" y="1817986"/>
            <a:ext cx="2802807" cy="75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Defined project goals and features, establishing a clear direction for the design process.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84;p45">
            <a:extLst>
              <a:ext uri="{FF2B5EF4-FFF2-40B4-BE49-F238E27FC236}">
                <a16:creationId xmlns:a16="http://schemas.microsoft.com/office/drawing/2014/main" id="{7101274E-418E-971C-625A-09776F80E4BA}"/>
              </a:ext>
            </a:extLst>
          </p:cNvPr>
          <p:cNvSpPr txBox="1"/>
          <p:nvPr/>
        </p:nvSpPr>
        <p:spPr>
          <a:xfrm>
            <a:off x="3051157" y="1330371"/>
            <a:ext cx="2802807" cy="95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User Flow</a:t>
            </a:r>
            <a:endParaRPr sz="2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66C28-3052-2406-6475-A7B65BA43EFB}"/>
              </a:ext>
            </a:extLst>
          </p:cNvPr>
          <p:cNvSpPr txBox="1"/>
          <p:nvPr/>
        </p:nvSpPr>
        <p:spPr>
          <a:xfrm rot="10800000" flipV="1">
            <a:off x="3392506" y="2419256"/>
            <a:ext cx="22248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solidFill>
                  <a:schemeClr val="tx1"/>
                </a:solidFill>
                <a:latin typeface="DM Sans" pitchFamily="2" charset="0"/>
              </a:rPr>
              <a:t>Designed a seamless journey from homepage to galleries, optimizing navigation and accessibility.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age Green Palette Portfolio by Slidesgo">
  <a:themeElements>
    <a:clrScheme name="Simple Light">
      <a:dk1>
        <a:srgbClr val="FFFFFF"/>
      </a:dk1>
      <a:lt1>
        <a:srgbClr val="485A4E"/>
      </a:lt1>
      <a:dk2>
        <a:srgbClr val="39734D"/>
      </a:dk2>
      <a:lt2>
        <a:srgbClr val="53A66F"/>
      </a:lt2>
      <a:accent1>
        <a:srgbClr val="85A690"/>
      </a:accent1>
      <a:accent2>
        <a:srgbClr val="C2F2D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825</Words>
  <Application>Microsoft Office PowerPoint</Application>
  <PresentationFormat>On-screen Show (16:9)</PresentationFormat>
  <Paragraphs>98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Raleway</vt:lpstr>
      <vt:lpstr>DM Serif Display</vt:lpstr>
      <vt:lpstr>DM Sans</vt:lpstr>
      <vt:lpstr>Anaheim</vt:lpstr>
      <vt:lpstr>Georgia</vt:lpstr>
      <vt:lpstr>Sage Green Palette Portfolio by Slidesgo</vt:lpstr>
      <vt:lpstr>EchoFrames</vt:lpstr>
      <vt:lpstr>EMPATHIZE</vt:lpstr>
      <vt:lpstr>Understanding Users : Empathy Mapping</vt:lpstr>
      <vt:lpstr>Personas</vt:lpstr>
      <vt:lpstr>DEFINE</vt:lpstr>
      <vt:lpstr>Problem Statement</vt:lpstr>
      <vt:lpstr>Defining Key Goals</vt:lpstr>
      <vt:lpstr>IDEATE</vt:lpstr>
      <vt:lpstr>Design Process Insights</vt:lpstr>
      <vt:lpstr>TOOLS AND TECHNOLOGIES USED</vt:lpstr>
      <vt:lpstr>CHALLENGES AND SOLUTIONS </vt:lpstr>
      <vt:lpstr>PROTOTYPE</vt:lpstr>
      <vt:lpstr>Prototyping the Website</vt:lpstr>
      <vt:lpstr>Photo showcase</vt:lpstr>
      <vt:lpstr>Photo showcase</vt:lpstr>
      <vt:lpstr>Photo showcase</vt:lpstr>
      <vt:lpstr>Photo showcase</vt:lpstr>
      <vt:lpstr>Photo showcase</vt:lpstr>
      <vt:lpstr>Photo showcase</vt:lpstr>
      <vt:lpstr>Photo showcase</vt:lpstr>
      <vt:lpstr>FEEDBACK</vt:lpstr>
      <vt:lpstr>FEEDBACKS AND SOLUTIONS</vt:lpstr>
      <vt:lpstr>"Creativity is the key to unlocking your true potential"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Anushka Shakya</dc:creator>
  <cp:lastModifiedBy>Anushka Shakya</cp:lastModifiedBy>
  <cp:revision>9</cp:revision>
  <dcterms:modified xsi:type="dcterms:W3CDTF">2024-12-15T12:33:22Z</dcterms:modified>
</cp:coreProperties>
</file>